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Amatic SC"/>
      <p:regular r:id="rId36"/>
      <p:bold r:id="rId37"/>
    </p:embeddedFont>
    <p:embeddedFont>
      <p:font typeface="Inconsolat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B05FA28-1FE1-47C3-8702-40C15852C70F}">
  <a:tblStyle styleId="{FB05FA28-1FE1-47C3-8702-40C15852C7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3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AmaticSC-bold.fntdata"/><Relationship Id="rId36" Type="http://schemas.openxmlformats.org/officeDocument/2006/relationships/font" Target="fonts/AmaticSC-regular.fntdata"/><Relationship Id="rId39" Type="http://schemas.openxmlformats.org/officeDocument/2006/relationships/font" Target="fonts/Inconsolata-bold.fntdata"/><Relationship Id="rId38" Type="http://schemas.openxmlformats.org/officeDocument/2006/relationships/font" Target="fonts/Inconsolat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5147dd2e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5147dd2e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5147dd2e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5147dd2e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5147dd2e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5147dd2e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5147dd2e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5147dd2e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5147dd2e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55147dd2e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5147dd2e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5147dd2e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5147dd2e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5147dd2e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636dcd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636dcd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5147dd2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5147dd2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5147dd2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5147dd2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5147dd2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5147dd2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5147dd2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5147dd2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5147dd2e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5147dd2e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5147dd2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5147dd2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5147dd2e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5147dd2e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147dd2e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147dd2e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shutterstock_790790974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65.png"/><Relationship Id="rId6" Type="http://schemas.openxmlformats.org/officeDocument/2006/relationships/image" Target="../media/image46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2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1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9.png"/><Relationship Id="rId7" Type="http://schemas.openxmlformats.org/officeDocument/2006/relationships/image" Target="../media/image63.png"/><Relationship Id="rId8" Type="http://schemas.openxmlformats.org/officeDocument/2006/relationships/image" Target="../media/image8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86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95.png"/><Relationship Id="rId6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90.png"/><Relationship Id="rId4" Type="http://schemas.openxmlformats.org/officeDocument/2006/relationships/image" Target="../media/image99.png"/><Relationship Id="rId9" Type="http://schemas.openxmlformats.org/officeDocument/2006/relationships/image" Target="../media/image91.png"/><Relationship Id="rId5" Type="http://schemas.openxmlformats.org/officeDocument/2006/relationships/image" Target="../media/image84.png"/><Relationship Id="rId6" Type="http://schemas.openxmlformats.org/officeDocument/2006/relationships/image" Target="../media/image93.png"/><Relationship Id="rId7" Type="http://schemas.openxmlformats.org/officeDocument/2006/relationships/image" Target="../media/image88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94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19.2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6430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Props, Lists, and </a:t>
            </a:r>
            <a:br>
              <a:rPr lang="en"/>
            </a:br>
            <a:r>
              <a:rPr lang="en"/>
              <a:t>Stateful Components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 Curly Braces</a:t>
            </a:r>
            <a:endParaRPr/>
          </a:p>
        </p:txBody>
      </p:sp>
      <p:sp>
        <p:nvSpPr>
          <p:cNvPr id="1159" name="Google Shape;1159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</a:t>
            </a:r>
            <a:r>
              <a:rPr lang="en"/>
              <a:t> curly braces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{ }</a:t>
            </a:r>
            <a:r>
              <a:rPr lang="en"/>
              <a:t> in JSX code to embed JavaScript expressions.</a:t>
            </a:r>
            <a:endParaRPr/>
          </a:p>
        </p:txBody>
      </p:sp>
      <p:graphicFrame>
        <p:nvGraphicFramePr>
          <p:cNvPr id="1160" name="Google Shape;1160;p65"/>
          <p:cNvGraphicFramePr/>
          <p:nvPr/>
        </p:nvGraphicFramePr>
        <p:xfrm>
          <a:off x="455375" y="157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{FB05FA28-1FE1-47C3-8702-40C15852C70F}</a:tableStyleId>
              </a:tblPr>
              <a:tblGrid>
                <a:gridCol w="8343325"/>
              </a:tblGrid>
              <a:tr h="43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Evaluating a JavaScript variable: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01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const yellowStyle={color: 'yellow'} 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style={yellowStyle}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5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</a:t>
                      </a:r>
                      <a:r>
                        <a:rPr b="1" lang="en"/>
                        <a:t>hich is same as: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style={{color: 'yellow'}}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JSX Curly Braces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0" y="2440125"/>
            <a:ext cx="5620000" cy="18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6"/>
          <p:cNvSpPr txBox="1"/>
          <p:nvPr/>
        </p:nvSpPr>
        <p:spPr>
          <a:xfrm>
            <a:off x="842900" y="934450"/>
            <a:ext cx="42039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6"/>
          <p:cNvSpPr txBox="1"/>
          <p:nvPr/>
        </p:nvSpPr>
        <p:spPr>
          <a:xfrm>
            <a:off x="746875" y="945100"/>
            <a:ext cx="7725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JSX curly braces { } can be compared to the double curly braces {{ }} in Handlebars.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6" name="Google Shape;1176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78" name="Google Shape;117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8"/>
          <p:cNvSpPr txBox="1"/>
          <p:nvPr>
            <p:ph type="title"/>
          </p:nvPr>
        </p:nvSpPr>
        <p:spPr>
          <a:xfrm>
            <a:off x="2544050" y="1545675"/>
            <a:ext cx="59598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Props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like function arguments that you can pass to components for them to use.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5" name="Google Shape;118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91" name="Google Shape;119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an be passed to a component by attaching attributes to the JSX that render the component, similar to how you attach attributes to HTML elements.</a:t>
            </a:r>
            <a:endParaRPr/>
          </a:p>
        </p:txBody>
      </p:sp>
      <p:sp>
        <p:nvSpPr>
          <p:cNvPr id="1195" name="Google Shape;1195;p6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</a:t>
            </a:r>
            <a:r>
              <a:rPr lang="en"/>
              <a:t> immutable (something you can’t change).</a:t>
            </a:r>
            <a:endParaRPr/>
          </a:p>
        </p:txBody>
      </p:sp>
      <p:sp>
        <p:nvSpPr>
          <p:cNvPr id="1196" name="Google Shape;1196;p6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an be used to change the default behavior of a component.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2" name="Google Shape;1202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ReactDOM.render</a:t>
            </a:r>
            <a:endParaRPr/>
          </a:p>
        </p:txBody>
      </p:sp>
      <p:sp>
        <p:nvSpPr>
          <p:cNvPr id="1204" name="Google Shape;120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ReactDOM.render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1" name="Google Shape;121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ReactDOM is a library separate from React with methods for working with the DOM.</a:t>
            </a:r>
            <a:endParaRPr sz="1800"/>
          </a:p>
        </p:txBody>
      </p:sp>
      <p:sp>
        <p:nvSpPr>
          <p:cNvPr id="1214" name="Google Shape;1214;p7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 </a:t>
            </a:r>
            <a:endParaRPr b="1" sz="1800"/>
          </a:p>
        </p:txBody>
      </p:sp>
      <p:sp>
        <p:nvSpPr>
          <p:cNvPr id="1215" name="Google Shape;1215;p7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ReactDOM.render()</a:t>
            </a:r>
            <a:r>
              <a:rPr lang="en" sz="1800"/>
              <a:t> renders a single root component to the Virtual DOM, and then the real HTML DOM. We typically call this method only once per React application.</a:t>
            </a:r>
            <a:endParaRPr sz="1800"/>
          </a:p>
        </p:txBody>
      </p:sp>
      <p:sp>
        <p:nvSpPr>
          <p:cNvPr id="1216" name="Google Shape;1216;p7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ReactDOM.render()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50" name="Google Shape;105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1" name="Google Shape;105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58"/>
          <p:cNvSpPr/>
          <p:nvPr/>
        </p:nvSpPr>
        <p:spPr>
          <a:xfrm>
            <a:off x="570125" y="2588125"/>
            <a:ext cx="3743100" cy="1972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59" name="Google Shape;1059;p58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58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58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2" name="Google Shape;106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63" name="Google Shape;106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are JavaScript functions that return a part of an application’s UI. Think of them as the building blocks of a React application.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8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58"/>
          <p:cNvSpPr/>
          <p:nvPr/>
        </p:nvSpPr>
        <p:spPr>
          <a:xfrm>
            <a:off x="3158250" y="2662905"/>
            <a:ext cx="1072500" cy="11106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8" name="Google Shape;1068;p58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59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59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59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84" name="Google Shape;108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let you split the UI into independent, reusable pieces and to consider each piece in isolation.</a:t>
            </a:r>
            <a:endParaRPr/>
          </a:p>
        </p:txBody>
      </p:sp>
      <p:sp>
        <p:nvSpPr>
          <p:cNvPr id="1085" name="Google Shape;1085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9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9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89" name="Google Shape;1089;p59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0" name="Google Shape;1090;p59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1" name="Google Shape;1091;p59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2" name="Google Shape;1092;p59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3" name="Google Shape;10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4" name="Google Shape;1094;p59"/>
          <p:cNvSpPr/>
          <p:nvPr/>
        </p:nvSpPr>
        <p:spPr>
          <a:xfrm>
            <a:off x="570125" y="2588125"/>
            <a:ext cx="3732900" cy="19725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5" name="Google Shape;1095;p59"/>
          <p:cNvSpPr/>
          <p:nvPr/>
        </p:nvSpPr>
        <p:spPr>
          <a:xfrm>
            <a:off x="3158250" y="2669104"/>
            <a:ext cx="1066500" cy="110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6" name="Google Shape;1096;p59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7" name="Google Shape;1097;p59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104" name="Google Shape;1104;p60"/>
          <p:cNvSpPr txBox="1"/>
          <p:nvPr>
            <p:ph idx="1" type="subTitle"/>
          </p:nvPr>
        </p:nvSpPr>
        <p:spPr>
          <a:xfrm>
            <a:off x="0" y="675975"/>
            <a:ext cx="4353300" cy="18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 are organized</a:t>
            </a:r>
            <a:r>
              <a:rPr lang="en">
                <a:solidFill>
                  <a:schemeClr val="dk1"/>
                </a:solidFill>
              </a:rPr>
              <a:t> into a tree structure, just like HTML elements in the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7" name="Google Shape;1107;p60"/>
          <p:cNvCxnSpPr/>
          <p:nvPr/>
        </p:nvCxnSpPr>
        <p:spPr>
          <a:xfrm>
            <a:off x="4626587" y="2669660"/>
            <a:ext cx="994485" cy="1842722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60"/>
          <p:cNvCxnSpPr/>
          <p:nvPr/>
        </p:nvCxnSpPr>
        <p:spPr>
          <a:xfrm>
            <a:off x="5510189" y="1243947"/>
            <a:ext cx="994500" cy="18426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60"/>
          <p:cNvCxnSpPr/>
          <p:nvPr/>
        </p:nvCxnSpPr>
        <p:spPr>
          <a:xfrm flipH="1">
            <a:off x="3427089" y="1073875"/>
            <a:ext cx="2083100" cy="3607799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60"/>
          <p:cNvSpPr/>
          <p:nvPr/>
        </p:nvSpPr>
        <p:spPr>
          <a:xfrm>
            <a:off x="5048224" y="814839"/>
            <a:ext cx="751448" cy="751448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1" name="Google Shape;1111;p60"/>
          <p:cNvSpPr/>
          <p:nvPr/>
        </p:nvSpPr>
        <p:spPr>
          <a:xfrm>
            <a:off x="4202247" y="2412529"/>
            <a:ext cx="751448" cy="751448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2" name="Google Shape;1112;p60"/>
          <p:cNvSpPr/>
          <p:nvPr/>
        </p:nvSpPr>
        <p:spPr>
          <a:xfrm>
            <a:off x="6015010" y="2405527"/>
            <a:ext cx="751448" cy="751448"/>
          </a:xfrm>
          <a:prstGeom prst="ellipse">
            <a:avLst/>
          </a:prstGeom>
          <a:solidFill>
            <a:srgbClr val="4FA78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3" name="Google Shape;1113;p60"/>
          <p:cNvSpPr/>
          <p:nvPr/>
        </p:nvSpPr>
        <p:spPr>
          <a:xfrm>
            <a:off x="3280797" y="4019172"/>
            <a:ext cx="751448" cy="7514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60"/>
          <p:cNvSpPr/>
          <p:nvPr/>
        </p:nvSpPr>
        <p:spPr>
          <a:xfrm>
            <a:off x="5048224" y="4019172"/>
            <a:ext cx="751448" cy="745598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separating elements into components:</a:t>
            </a:r>
            <a:endParaRPr/>
          </a:p>
        </p:txBody>
      </p:sp>
      <p:sp>
        <p:nvSpPr>
          <p:cNvPr id="1121" name="Google Shape;1121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Layout and logic are </a:t>
            </a:r>
            <a:r>
              <a:rPr lang="en" sz="1600"/>
              <a:t>bundled </a:t>
            </a:r>
            <a:r>
              <a:rPr lang="en" sz="1600"/>
              <a:t>together in a self-contained package.</a:t>
            </a:r>
            <a:endParaRPr sz="1600"/>
          </a:p>
        </p:txBody>
      </p:sp>
      <p:sp>
        <p:nvSpPr>
          <p:cNvPr id="1124" name="Google Shape;1124;p6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Components can be reused throughout the application without needing to be re-coded.</a:t>
            </a:r>
            <a:endParaRPr sz="1600"/>
          </a:p>
        </p:txBody>
      </p:sp>
      <p:sp>
        <p:nvSpPr>
          <p:cNvPr id="1125" name="Google Shape;1125;p6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Testing is easier (e.g., having one reusable component means only one UI element needs to be tested).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31" name="Google Shape;113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>
            <p:ph type="title"/>
          </p:nvPr>
        </p:nvSpPr>
        <p:spPr>
          <a:xfrm>
            <a:off x="2544050" y="13170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JSX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 is a preprocessor step that adds XML syntax to JavaScript. </a:t>
            </a:r>
            <a:br>
              <a:rPr lang="en" sz="2800">
                <a:latin typeface="Roboto Light"/>
                <a:ea typeface="Roboto Light"/>
                <a:cs typeface="Roboto Light"/>
                <a:sym typeface="Roboto Light"/>
              </a:rPr>
            </a:b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JSX makes React more elegant.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47" name="Google Shape;1147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4"/>
          <p:cNvSpPr txBox="1"/>
          <p:nvPr>
            <p:ph idx="1" type="subTitle"/>
          </p:nvPr>
        </p:nvSpPr>
        <p:spPr>
          <a:xfrm>
            <a:off x="0" y="675975"/>
            <a:ext cx="4929600" cy="2610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JSX looks like HTML, but there are some differences you need to know about.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React’s documentation covers the gotchas to look out for.</a:t>
            </a:r>
            <a:endParaRPr sz="2400"/>
          </a:p>
        </p:txBody>
      </p:sp>
      <p:cxnSp>
        <p:nvCxnSpPr>
          <p:cNvPr id="1150" name="Google Shape;1150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64"/>
          <p:cNvSpPr txBox="1"/>
          <p:nvPr/>
        </p:nvSpPr>
        <p:spPr>
          <a:xfrm>
            <a:off x="6071100" y="2987550"/>
            <a:ext cx="661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JSX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